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7"/>
  </p:notesMasterIdLst>
  <p:sldIdLst>
    <p:sldId id="256" r:id="rId2"/>
    <p:sldId id="310" r:id="rId3"/>
    <p:sldId id="361" r:id="rId4"/>
    <p:sldId id="362" r:id="rId5"/>
    <p:sldId id="363" r:id="rId6"/>
  </p:sldIdLst>
  <p:sldSz cx="12192000" cy="6858000"/>
  <p:notesSz cx="6813550" cy="9948863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Средний стиль 2 - акцент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93296810-A885-4BE3-A3E7-6D5BEEA58F35}" styleName="Средний стиль 2 - акцент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18603FDC-E32A-4AB5-989C-0864C3EAD2B8}" styleName="Стиль из темы 2 - акцент 2">
    <a:tblBg>
      <a:fillRef idx="3">
        <a:schemeClr val="accent2"/>
      </a:fillRef>
      <a:effectRef idx="3">
        <a:schemeClr val="accent2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2">
                <a:tint val="50000"/>
              </a:schemeClr>
            </a:lnRef>
          </a:left>
          <a:right>
            <a:lnRef idx="1">
              <a:schemeClr val="accent2">
                <a:tint val="50000"/>
              </a:schemeClr>
            </a:lnRef>
          </a:right>
          <a:top>
            <a:lnRef idx="1">
              <a:schemeClr val="accent2">
                <a:tint val="50000"/>
              </a:schemeClr>
            </a:lnRef>
          </a:top>
          <a:bottom>
            <a:lnRef idx="1">
              <a:schemeClr val="accent2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5DA37D80-6434-44D0-A028-1B22A696006F}" styleName="Светлый стиль 3 - акцент 2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  <a:tblStyle styleId="{72833802-FEF1-4C79-8D5D-14CF1EAF98D9}" styleName="Светлый стиль 2 - акцент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</a:tcStyle>
    </a:band1H>
    <a:band1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1V>
    <a:band2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2"/>
        </a:fillRef>
      </a:tcStyle>
    </a:firstRow>
  </a:tblStyle>
  <a:tblStyle styleId="{85BE263C-DBD7-4A20-BB59-AAB30ACAA65A}" styleName="Средний стиль 3 - акцент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638B1855-1B75-4FBE-930C-398BA8C253C6}" styleName="Стиль из темы 2 - акцент 6">
    <a:tblBg>
      <a:fillRef idx="3">
        <a:schemeClr val="accent6"/>
      </a:fillRef>
      <a:effectRef idx="3">
        <a:schemeClr val="accent6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6">
                <a:tint val="50000"/>
              </a:schemeClr>
            </a:lnRef>
          </a:left>
          <a:right>
            <a:lnRef idx="1">
              <a:schemeClr val="accent6">
                <a:tint val="50000"/>
              </a:schemeClr>
            </a:lnRef>
          </a:right>
          <a:top>
            <a:lnRef idx="1">
              <a:schemeClr val="accent6">
                <a:tint val="50000"/>
              </a:schemeClr>
            </a:lnRef>
          </a:top>
          <a:bottom>
            <a:lnRef idx="1">
              <a:schemeClr val="accent6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284E427A-3D55-4303-BF80-6455036E1DE7}" styleName="Стиль из темы 1 - акцент 2">
    <a:tblBg>
      <a:fillRef idx="2">
        <a:schemeClr val="accent2"/>
      </a:fillRef>
      <a:effectRef idx="1">
        <a:schemeClr val="accent2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Ref idx="1">
              <a:schemeClr val="accent2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  <a:fill>
          <a:solidFill>
            <a:schemeClr val="accent2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2"/>
            </a:lnRef>
          </a:left>
          <a:right>
            <a:lnRef idx="2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2">
              <a:schemeClr val="accent2"/>
            </a:lnRef>
          </a:top>
          <a:bottom>
            <a:lnRef idx="2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firstRow>
  </a:tblStyle>
  <a:tblStyle styleId="{69C7853C-536D-4A76-A0AE-DD22124D55A5}" styleName="Стиль из темы 1 - акцент 3">
    <a:tblBg>
      <a:fillRef idx="2">
        <a:schemeClr val="accent3"/>
      </a:fillRef>
      <a:effectRef idx="1">
        <a:schemeClr val="accent3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Ref idx="1">
              <a:schemeClr val="accent3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  <a:fill>
          <a:solidFill>
            <a:schemeClr val="accent3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3"/>
            </a:lnRef>
          </a:left>
          <a:right>
            <a:lnRef idx="2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2">
              <a:schemeClr val="accent3"/>
            </a:lnRef>
          </a:top>
          <a:bottom>
            <a:lnRef idx="2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/>
          </a:solidFill>
        </a:fill>
      </a:tcStyle>
    </a:firstRow>
  </a:tblStyle>
  <a:tblStyle styleId="{08FB837D-C827-4EFA-A057-4D05807E0F7C}" styleName="Стиль из темы 1 - акцент 6">
    <a:tblBg>
      <a:fillRef idx="2">
        <a:schemeClr val="accent6"/>
      </a:fillRef>
      <a:effectRef idx="1">
        <a:schemeClr val="accent6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Ref idx="1">
              <a:schemeClr val="accent6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  <a:fill>
          <a:solidFill>
            <a:schemeClr val="accent6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6"/>
            </a:lnRef>
          </a:left>
          <a:right>
            <a:lnRef idx="2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2">
              <a:schemeClr val="accent6"/>
            </a:lnRef>
          </a:top>
          <a:bottom>
            <a:lnRef idx="2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6"/>
          </a:solidFill>
        </a:fill>
      </a:tcStyle>
    </a:firstRow>
  </a:tblStyle>
  <a:tblStyle styleId="{E8B1032C-EA38-4F05-BA0D-38AFFFC7BED3}" styleName="Светлый стиль 3 - акцент 6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  <a:tblStyle styleId="{5940675A-B579-460E-94D1-54222C63F5DA}" styleName="Нет стиля, сетка таблицы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D113A9D2-9D6B-4929-AA2D-F23B5EE8CBE7}" styleName="Стиль из темы 2 - акцент 1">
    <a:tblBg>
      <a:fillRef idx="3">
        <a:schemeClr val="accent1"/>
      </a:fillRef>
      <a:effectRef idx="3">
        <a:schemeClr val="accent1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1">
                <a:tint val="50000"/>
              </a:schemeClr>
            </a:lnRef>
          </a:left>
          <a:right>
            <a:lnRef idx="1">
              <a:schemeClr val="accent1">
                <a:tint val="50000"/>
              </a:schemeClr>
            </a:lnRef>
          </a:right>
          <a:top>
            <a:lnRef idx="1">
              <a:schemeClr val="accent1">
                <a:tint val="50000"/>
              </a:schemeClr>
            </a:lnRef>
          </a:top>
          <a:bottom>
            <a:lnRef idx="1">
              <a:schemeClr val="accent1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306799F8-075E-4A3A-A7F6-7FBC6576F1A4}" styleName="Стиль из темы 2 - акцент 3">
    <a:tblBg>
      <a:fillRef idx="3">
        <a:schemeClr val="accent3"/>
      </a:fillRef>
      <a:effectRef idx="3">
        <a:schemeClr val="accent3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3">
                <a:tint val="50000"/>
              </a:schemeClr>
            </a:lnRef>
          </a:left>
          <a:right>
            <a:lnRef idx="1">
              <a:schemeClr val="accent3">
                <a:tint val="50000"/>
              </a:schemeClr>
            </a:lnRef>
          </a:right>
          <a:top>
            <a:lnRef idx="1">
              <a:schemeClr val="accent3">
                <a:tint val="50000"/>
              </a:schemeClr>
            </a:lnRef>
          </a:top>
          <a:bottom>
            <a:lnRef idx="1">
              <a:schemeClr val="accent3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E269D01E-BC32-4049-B463-5C60D7B0CCD2}" styleName="Стиль из темы 2 - акцент 4">
    <a:tblBg>
      <a:fillRef idx="3">
        <a:schemeClr val="accent4"/>
      </a:fillRef>
      <a:effectRef idx="3">
        <a:schemeClr val="accent4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4">
                <a:tint val="50000"/>
              </a:schemeClr>
            </a:lnRef>
          </a:left>
          <a:right>
            <a:lnRef idx="1">
              <a:schemeClr val="accent4">
                <a:tint val="50000"/>
              </a:schemeClr>
            </a:lnRef>
          </a:right>
          <a:top>
            <a:lnRef idx="1">
              <a:schemeClr val="accent4">
                <a:tint val="50000"/>
              </a:schemeClr>
            </a:lnRef>
          </a:top>
          <a:bottom>
            <a:lnRef idx="1">
              <a:schemeClr val="accent4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327F97BB-C833-4FB7-BDE5-3F7075034690}" styleName="Стиль из темы 2 - акцент 5">
    <a:tblBg>
      <a:fillRef idx="3">
        <a:schemeClr val="accent5"/>
      </a:fillRef>
      <a:effectRef idx="3">
        <a:schemeClr val="accent5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5">
                <a:tint val="50000"/>
              </a:schemeClr>
            </a:lnRef>
          </a:left>
          <a:right>
            <a:lnRef idx="1">
              <a:schemeClr val="accent5">
                <a:tint val="50000"/>
              </a:schemeClr>
            </a:lnRef>
          </a:right>
          <a:top>
            <a:lnRef idx="1">
              <a:schemeClr val="accent5">
                <a:tint val="50000"/>
              </a:schemeClr>
            </a:lnRef>
          </a:top>
          <a:bottom>
            <a:lnRef idx="1">
              <a:schemeClr val="accent5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3C2FFA5D-87B4-456A-9821-1D502468CF0F}" styleName="Стиль из темы 1 - акцент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35758FB7-9AC5-4552-8A53-C91805E547FA}" styleName="Стиль из темы 1 - акцент 5">
    <a:tblBg>
      <a:fillRef idx="2">
        <a:schemeClr val="accent5"/>
      </a:fillRef>
      <a:effectRef idx="1">
        <a:schemeClr val="accent5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Ref idx="1">
              <a:schemeClr val="accent5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  <a:fill>
          <a:solidFill>
            <a:schemeClr val="accent5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5"/>
            </a:lnRef>
          </a:left>
          <a:right>
            <a:lnRef idx="2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2">
              <a:schemeClr val="accent5"/>
            </a:lnRef>
          </a:top>
          <a:bottom>
            <a:lnRef idx="2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horzBarState="maximized">
    <p:restoredLeft sz="11912" autoAdjust="0"/>
    <p:restoredTop sz="95341" autoAdjust="0"/>
  </p:normalViewPr>
  <p:slideViewPr>
    <p:cSldViewPr>
      <p:cViewPr>
        <p:scale>
          <a:sx n="86" d="100"/>
          <a:sy n="86" d="100"/>
        </p:scale>
        <p:origin x="-420" y="-204"/>
      </p:cViewPr>
      <p:guideLst>
        <p:guide orient="horz" pos="2160"/>
        <p:guide pos="384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ableStyles" Target="tableStyles.xml"/><Relationship Id="rId5" Type="http://schemas.openxmlformats.org/officeDocument/2006/relationships/slide" Target="slides/slide4.xml"/><Relationship Id="rId10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1" y="0"/>
            <a:ext cx="2952538" cy="497444"/>
          </a:xfrm>
          <a:prstGeom prst="rect">
            <a:avLst/>
          </a:prstGeom>
        </p:spPr>
        <p:txBody>
          <a:bodyPr vert="horz" lIns="91760" tIns="45880" rIns="91760" bIns="4588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59435" y="0"/>
            <a:ext cx="2952538" cy="497444"/>
          </a:xfrm>
          <a:prstGeom prst="rect">
            <a:avLst/>
          </a:prstGeom>
        </p:spPr>
        <p:txBody>
          <a:bodyPr vert="horz" lIns="91760" tIns="45880" rIns="91760" bIns="45880" rtlCol="0"/>
          <a:lstStyle>
            <a:lvl1pPr algn="r">
              <a:defRPr sz="1200"/>
            </a:lvl1pPr>
          </a:lstStyle>
          <a:p>
            <a:fld id="{2702B3E6-02AC-4F48-8CD0-70F0284407FA}" type="datetimeFigureOut">
              <a:rPr lang="ru-RU" smtClean="0"/>
              <a:pPr/>
              <a:t>21.07.2020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90488" y="746125"/>
            <a:ext cx="6632575" cy="37306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760" tIns="45880" rIns="91760" bIns="4588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1356" y="4725711"/>
            <a:ext cx="5450840" cy="4476989"/>
          </a:xfrm>
          <a:prstGeom prst="rect">
            <a:avLst/>
          </a:prstGeom>
        </p:spPr>
        <p:txBody>
          <a:bodyPr vert="horz" lIns="91760" tIns="45880" rIns="91760" bIns="4588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1" y="9449693"/>
            <a:ext cx="2952538" cy="497444"/>
          </a:xfrm>
          <a:prstGeom prst="rect">
            <a:avLst/>
          </a:prstGeom>
        </p:spPr>
        <p:txBody>
          <a:bodyPr vert="horz" lIns="91760" tIns="45880" rIns="91760" bIns="4588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59435" y="9449693"/>
            <a:ext cx="2952538" cy="497444"/>
          </a:xfrm>
          <a:prstGeom prst="rect">
            <a:avLst/>
          </a:prstGeom>
        </p:spPr>
        <p:txBody>
          <a:bodyPr vert="horz" lIns="91760" tIns="45880" rIns="91760" bIns="45880" rtlCol="0" anchor="b"/>
          <a:lstStyle>
            <a:lvl1pPr algn="r">
              <a:defRPr sz="1200"/>
            </a:lvl1pPr>
          </a:lstStyle>
          <a:p>
            <a:fld id="{4F0F31D1-EC31-4249-AB87-EB5564084732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21.07.2020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21.07.2020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21.07.2020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21.07.2020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21.07.2020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21.07.2020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21.07.2020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21.07.2020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21.07.2020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21.07.2020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21.07.2020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106E36-FD25-4E2D-B0AA-010F637433A0}" type="datetimeFigureOut">
              <a:rPr lang="ru-RU" smtClean="0"/>
              <a:pPr/>
              <a:t>21.07.2020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7" Type="http://schemas.openxmlformats.org/officeDocument/2006/relationships/image" Target="../media/image7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jpeg"/><Relationship Id="rId5" Type="http://schemas.openxmlformats.org/officeDocument/2006/relationships/image" Target="../media/image5.jpeg"/><Relationship Id="rId4" Type="http://schemas.openxmlformats.org/officeDocument/2006/relationships/image" Target="../media/image4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0.jpeg"/><Relationship Id="rId4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jpeg"/><Relationship Id="rId5" Type="http://schemas.openxmlformats.org/officeDocument/2006/relationships/image" Target="../media/image13.png"/><Relationship Id="rId4" Type="http://schemas.openxmlformats.org/officeDocument/2006/relationships/image" Target="../media/image12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/>
          <a:srcRect b="9882"/>
          <a:stretch>
            <a:fillRect/>
          </a:stretch>
        </p:blipFill>
        <p:spPr bwMode="auto">
          <a:xfrm>
            <a:off x="0" y="-9011"/>
            <a:ext cx="12163817" cy="68670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" name="TextBox 3"/>
          <p:cNvSpPr txBox="1"/>
          <p:nvPr/>
        </p:nvSpPr>
        <p:spPr>
          <a:xfrm>
            <a:off x="10763282" y="6519446"/>
            <a:ext cx="142871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sz="1600" b="1" dirty="0">
                <a:cs typeface="Times New Roman" pitchFamily="18" charset="0"/>
              </a:rPr>
              <a:t>Слайд 1</a:t>
            </a:r>
          </a:p>
        </p:txBody>
      </p:sp>
    </p:spTree>
  </p:cSld>
  <p:clrMapOvr>
    <a:masterClrMapping/>
  </p:clrMapOvr>
  <p:transition>
    <p:cover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2" cstate="print"/>
          <a:srcRect b="11244"/>
          <a:stretch>
            <a:fillRect/>
          </a:stretch>
        </p:blipFill>
        <p:spPr bwMode="auto">
          <a:xfrm>
            <a:off x="1" y="0"/>
            <a:ext cx="12192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" name="TextBox 3"/>
          <p:cNvSpPr txBox="1"/>
          <p:nvPr/>
        </p:nvSpPr>
        <p:spPr>
          <a:xfrm>
            <a:off x="2547944" y="1000085"/>
            <a:ext cx="9429772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600" b="1" dirty="0">
                <a:solidFill>
                  <a:schemeClr val="bg1"/>
                </a:solidFill>
                <a:latin typeface="+mj-lt"/>
                <a:cs typeface="Times New Roman" pitchFamily="18" charset="0"/>
              </a:rPr>
              <a:t>Критерии оценки объектов конкурса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0992544" y="6519446"/>
            <a:ext cx="119945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sz="1600" b="1" dirty="0">
                <a:latin typeface="+mj-lt"/>
                <a:cs typeface="Times New Roman" pitchFamily="18" charset="0"/>
              </a:rPr>
              <a:t>Слайд </a:t>
            </a:r>
            <a:r>
              <a:rPr lang="ru-RU" sz="1600" b="1" dirty="0" smtClean="0">
                <a:latin typeface="+mj-lt"/>
                <a:cs typeface="Times New Roman" pitchFamily="18" charset="0"/>
              </a:rPr>
              <a:t>2</a:t>
            </a:r>
            <a:endParaRPr lang="ru-RU" sz="1600" b="1" dirty="0">
              <a:latin typeface="+mj-lt"/>
              <a:cs typeface="Times New Roman" pitchFamily="18" charset="0"/>
            </a:endParaRPr>
          </a:p>
        </p:txBody>
      </p:sp>
      <p:graphicFrame>
        <p:nvGraphicFramePr>
          <p:cNvPr id="10" name="Таблица 9"/>
          <p:cNvGraphicFramePr>
            <a:graphicFrameLocks noGrp="1"/>
          </p:cNvGraphicFramePr>
          <p:nvPr/>
        </p:nvGraphicFramePr>
        <p:xfrm>
          <a:off x="263352" y="1071324"/>
          <a:ext cx="11737304" cy="5351322"/>
        </p:xfrm>
        <a:graphic>
          <a:graphicData uri="http://schemas.openxmlformats.org/drawingml/2006/table">
            <a:tbl>
              <a:tblPr firstRow="1" bandRow="1">
                <a:tableStyleId>{08FB837D-C827-4EFA-A057-4D05807E0F7C}</a:tableStyleId>
              </a:tblPr>
              <a:tblGrid>
                <a:gridCol w="432048"/>
                <a:gridCol w="10600499"/>
                <a:gridCol w="704757"/>
              </a:tblGrid>
              <a:tr h="495229">
                <a:tc>
                  <a:txBody>
                    <a:bodyPr/>
                    <a:lstStyle/>
                    <a:p>
                      <a:pPr algn="ctr"/>
                      <a:r>
                        <a:rPr lang="ru-RU" sz="1200" i="0" kern="1200" dirty="0" smtClean="0">
                          <a:latin typeface="Cambria Math" pitchFamily="18" charset="0"/>
                          <a:ea typeface="Cambria Math" pitchFamily="18" charset="0"/>
                        </a:rPr>
                        <a:t>№</a:t>
                      </a:r>
                    </a:p>
                    <a:p>
                      <a:pPr algn="ctr"/>
                      <a:r>
                        <a:rPr lang="ru-RU" sz="1200" i="0" kern="1200" dirty="0" err="1" smtClean="0">
                          <a:latin typeface="Cambria Math" pitchFamily="18" charset="0"/>
                          <a:ea typeface="Cambria Math" pitchFamily="18" charset="0"/>
                        </a:rPr>
                        <a:t>п</a:t>
                      </a:r>
                      <a:r>
                        <a:rPr lang="ru-RU" sz="1200" i="0" kern="1200" dirty="0" smtClean="0">
                          <a:latin typeface="Cambria Math" pitchFamily="18" charset="0"/>
                          <a:ea typeface="Cambria Math" pitchFamily="18" charset="0"/>
                        </a:rPr>
                        <a:t>/</a:t>
                      </a:r>
                      <a:r>
                        <a:rPr lang="ru-RU" sz="1200" i="0" kern="1200" dirty="0" err="1" smtClean="0">
                          <a:latin typeface="Cambria Math" pitchFamily="18" charset="0"/>
                          <a:ea typeface="Cambria Math" pitchFamily="18" charset="0"/>
                        </a:rPr>
                        <a:t>п</a:t>
                      </a:r>
                      <a:endParaRPr lang="ru-RU" sz="1200" i="0" dirty="0">
                        <a:latin typeface="Cambria Math" pitchFamily="18" charset="0"/>
                        <a:ea typeface="Cambria Math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800" i="0" kern="1200" dirty="0" smtClean="0">
                          <a:latin typeface="Cambria Math" pitchFamily="18" charset="0"/>
                          <a:ea typeface="Cambria Math" pitchFamily="18" charset="0"/>
                        </a:rPr>
                        <a:t>Критерии оценки объектов конкурса</a:t>
                      </a:r>
                      <a:endParaRPr lang="ru-RU" sz="2800" i="0" dirty="0">
                        <a:latin typeface="Cambria Math" pitchFamily="18" charset="0"/>
                        <a:ea typeface="Cambria Math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i="0" kern="1200" dirty="0" err="1" smtClean="0">
                          <a:latin typeface="Cambria Math" pitchFamily="18" charset="0"/>
                          <a:ea typeface="Cambria Math" pitchFamily="18" charset="0"/>
                        </a:rPr>
                        <a:t>Бал-лы</a:t>
                      </a:r>
                      <a:endParaRPr lang="ru-RU" sz="1200" i="0" dirty="0">
                        <a:latin typeface="Cambria Math" pitchFamily="18" charset="0"/>
                        <a:ea typeface="Cambria Math" pitchFamily="18" charset="0"/>
                      </a:endParaRPr>
                    </a:p>
                  </a:txBody>
                  <a:tcPr/>
                </a:tc>
              </a:tr>
              <a:tr h="553491">
                <a:tc>
                  <a:txBody>
                    <a:bodyPr/>
                    <a:lstStyle/>
                    <a:p>
                      <a:r>
                        <a:rPr lang="ru-RU" sz="1550" i="0" kern="1200" dirty="0" smtClean="0">
                          <a:latin typeface="Cambria Math" pitchFamily="18" charset="0"/>
                          <a:ea typeface="Cambria Math" pitchFamily="18" charset="0"/>
                        </a:rPr>
                        <a:t>1</a:t>
                      </a:r>
                      <a:endParaRPr lang="ru-RU" sz="1550" b="1" i="0" dirty="0">
                        <a:latin typeface="Cambria Math" pitchFamily="18" charset="0"/>
                        <a:ea typeface="Cambria Math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500" kern="1200" dirty="0" smtClean="0">
                          <a:solidFill>
                            <a:schemeClr val="dk1"/>
                          </a:solidFill>
                          <a:latin typeface="Cambria Math" pitchFamily="18" charset="0"/>
                          <a:ea typeface="Cambria Math" pitchFamily="18" charset="0"/>
                          <a:cs typeface="+mn-cs"/>
                        </a:rPr>
                        <a:t>Наличие совета многоквартирного дома, его участие в работе по привлечению жителей дома к участию в благоустройстве и озеленении прилегающей к дому территории, поддержанию чистоты и порядка на придомовой территории</a:t>
                      </a:r>
                      <a:endParaRPr lang="ru-RU" sz="1500" b="1" i="0" dirty="0">
                        <a:latin typeface="Cambria Math" pitchFamily="18" charset="0"/>
                        <a:ea typeface="Cambria Math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550" i="0" kern="1200" dirty="0" smtClean="0">
                          <a:latin typeface="Cambria Math" pitchFamily="18" charset="0"/>
                          <a:ea typeface="Cambria Math" pitchFamily="18" charset="0"/>
                        </a:rPr>
                        <a:t>0-5</a:t>
                      </a:r>
                      <a:endParaRPr lang="ru-RU" sz="1550" b="1" i="0" dirty="0">
                        <a:latin typeface="Cambria Math" pitchFamily="18" charset="0"/>
                        <a:ea typeface="Cambria Math" pitchFamily="18" charset="0"/>
                      </a:endParaRPr>
                    </a:p>
                  </a:txBody>
                  <a:tcPr/>
                </a:tc>
              </a:tr>
              <a:tr h="553491">
                <a:tc>
                  <a:txBody>
                    <a:bodyPr/>
                    <a:lstStyle/>
                    <a:p>
                      <a:r>
                        <a:rPr lang="ru-RU" sz="1550" i="0" dirty="0" smtClean="0">
                          <a:latin typeface="Cambria Math" pitchFamily="18" charset="0"/>
                          <a:ea typeface="Cambria Math" pitchFamily="18" charset="0"/>
                        </a:rPr>
                        <a:t>2</a:t>
                      </a:r>
                      <a:endParaRPr lang="ru-RU" sz="1550" b="1" i="0" dirty="0">
                        <a:latin typeface="Cambria Math" pitchFamily="18" charset="0"/>
                        <a:ea typeface="Cambria Math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500" kern="1200" dirty="0" smtClean="0">
                          <a:solidFill>
                            <a:schemeClr val="dk1"/>
                          </a:solidFill>
                          <a:latin typeface="Cambria Math" pitchFamily="18" charset="0"/>
                          <a:ea typeface="Cambria Math" pitchFamily="18" charset="0"/>
                          <a:cs typeface="+mn-cs"/>
                        </a:rPr>
                        <a:t>Участие жителей дома в работе по благоустройству и озеленению прилегающей к дому территории, поддержанию чистоты и порядка на придомовой территории</a:t>
                      </a:r>
                      <a:endParaRPr lang="ru-RU" sz="1500" b="1" i="0" dirty="0">
                        <a:latin typeface="Cambria Math" pitchFamily="18" charset="0"/>
                        <a:ea typeface="Cambria Math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550" i="0" kern="1200" dirty="0" smtClean="0">
                          <a:latin typeface="Cambria Math" pitchFamily="18" charset="0"/>
                          <a:ea typeface="Cambria Math" pitchFamily="18" charset="0"/>
                        </a:rPr>
                        <a:t>0-5</a:t>
                      </a:r>
                      <a:endParaRPr lang="ru-RU" sz="1550" b="1" i="0" dirty="0" smtClean="0">
                        <a:latin typeface="Cambria Math" pitchFamily="18" charset="0"/>
                        <a:ea typeface="Cambria Math" pitchFamily="18" charset="0"/>
                      </a:endParaRPr>
                    </a:p>
                  </a:txBody>
                  <a:tcPr/>
                </a:tc>
              </a:tr>
              <a:tr h="320442">
                <a:tc>
                  <a:txBody>
                    <a:bodyPr/>
                    <a:lstStyle/>
                    <a:p>
                      <a:r>
                        <a:rPr lang="ru-RU" sz="1550" i="0" dirty="0" smtClean="0">
                          <a:latin typeface="Cambria Math" pitchFamily="18" charset="0"/>
                          <a:ea typeface="Cambria Math" pitchFamily="18" charset="0"/>
                        </a:rPr>
                        <a:t>3</a:t>
                      </a:r>
                      <a:endParaRPr lang="ru-RU" sz="1550" b="1" i="0" dirty="0">
                        <a:latin typeface="Cambria Math" pitchFamily="18" charset="0"/>
                        <a:ea typeface="Cambria Math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500" kern="1200" dirty="0" smtClean="0">
                          <a:solidFill>
                            <a:schemeClr val="dk1"/>
                          </a:solidFill>
                          <a:latin typeface="Cambria Math" pitchFamily="18" charset="0"/>
                          <a:ea typeface="Cambria Math" pitchFamily="18" charset="0"/>
                          <a:cs typeface="+mn-cs"/>
                        </a:rPr>
                        <a:t>Санитарное состояние прилегающей к дому территории</a:t>
                      </a:r>
                      <a:endParaRPr lang="ru-RU" sz="1500" kern="1200" dirty="0">
                        <a:solidFill>
                          <a:schemeClr val="dk1"/>
                        </a:solidFill>
                        <a:latin typeface="Cambria Math" pitchFamily="18" charset="0"/>
                        <a:ea typeface="Cambria Math" pitchFamily="18" charset="0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550" i="0" kern="1200" dirty="0" smtClean="0">
                          <a:latin typeface="Cambria Math" pitchFamily="18" charset="0"/>
                          <a:ea typeface="Cambria Math" pitchFamily="18" charset="0"/>
                        </a:rPr>
                        <a:t>0-5</a:t>
                      </a:r>
                      <a:endParaRPr lang="ru-RU" sz="1550" b="1" i="0" dirty="0" smtClean="0">
                        <a:latin typeface="Cambria Math" pitchFamily="18" charset="0"/>
                        <a:ea typeface="Cambria Math" pitchFamily="18" charset="0"/>
                      </a:endParaRPr>
                    </a:p>
                  </a:txBody>
                  <a:tcPr/>
                </a:tc>
              </a:tr>
              <a:tr h="553491">
                <a:tc>
                  <a:txBody>
                    <a:bodyPr/>
                    <a:lstStyle/>
                    <a:p>
                      <a:r>
                        <a:rPr lang="ru-RU" sz="1550" i="0" dirty="0" smtClean="0">
                          <a:latin typeface="Cambria Math" pitchFamily="18" charset="0"/>
                          <a:ea typeface="Cambria Math" pitchFamily="18" charset="0"/>
                        </a:rPr>
                        <a:t>4</a:t>
                      </a:r>
                      <a:endParaRPr lang="ru-RU" sz="1550" b="1" i="0" dirty="0">
                        <a:latin typeface="Cambria Math" pitchFamily="18" charset="0"/>
                        <a:ea typeface="Cambria Math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500" kern="1200" dirty="0" smtClean="0">
                          <a:solidFill>
                            <a:schemeClr val="dk1"/>
                          </a:solidFill>
                          <a:latin typeface="Cambria Math" pitchFamily="18" charset="0"/>
                          <a:ea typeface="Cambria Math" pitchFamily="18" charset="0"/>
                          <a:cs typeface="+mn-cs"/>
                        </a:rPr>
                        <a:t>Состояние, ухоженность и эстетический вид зеленых насаждений, газонов, клумб, цветников на придомовой территории многоквартирного дома, оригинальность и красочность в оформлении</a:t>
                      </a:r>
                      <a:endParaRPr lang="ru-RU" sz="1500" b="1" i="0" dirty="0">
                        <a:latin typeface="Cambria Math" pitchFamily="18" charset="0"/>
                        <a:ea typeface="Cambria Math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550" i="0" kern="1200" dirty="0" smtClean="0">
                          <a:latin typeface="Cambria Math" pitchFamily="18" charset="0"/>
                          <a:ea typeface="Cambria Math" pitchFamily="18" charset="0"/>
                        </a:rPr>
                        <a:t>0-10</a:t>
                      </a:r>
                      <a:endParaRPr lang="ru-RU" sz="1550" b="1" i="0" dirty="0" smtClean="0">
                        <a:latin typeface="Cambria Math" pitchFamily="18" charset="0"/>
                        <a:ea typeface="Cambria Math" pitchFamily="18" charset="0"/>
                      </a:endParaRPr>
                    </a:p>
                  </a:txBody>
                  <a:tcPr/>
                </a:tc>
              </a:tr>
              <a:tr h="320442">
                <a:tc>
                  <a:txBody>
                    <a:bodyPr/>
                    <a:lstStyle/>
                    <a:p>
                      <a:r>
                        <a:rPr lang="ru-RU" sz="1550" i="0" dirty="0" smtClean="0">
                          <a:latin typeface="Cambria Math" pitchFamily="18" charset="0"/>
                          <a:ea typeface="Cambria Math" pitchFamily="18" charset="0"/>
                        </a:rPr>
                        <a:t>5</a:t>
                      </a:r>
                      <a:endParaRPr lang="ru-RU" sz="1550" b="1" i="0" dirty="0">
                        <a:latin typeface="Cambria Math" pitchFamily="18" charset="0"/>
                        <a:ea typeface="Cambria Math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500" kern="1200" dirty="0" smtClean="0">
                          <a:solidFill>
                            <a:schemeClr val="dk1"/>
                          </a:solidFill>
                          <a:latin typeface="Cambria Math" pitchFamily="18" charset="0"/>
                          <a:ea typeface="Cambria Math" pitchFamily="18" charset="0"/>
                          <a:cs typeface="+mn-cs"/>
                        </a:rPr>
                        <a:t>Наличие урн, скамеек, беседок, малых архитектурных форм и их состояние</a:t>
                      </a:r>
                      <a:endParaRPr lang="ru-RU" sz="1500" b="1" i="0" dirty="0">
                        <a:latin typeface="Cambria Math" pitchFamily="18" charset="0"/>
                        <a:ea typeface="Cambria Math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550" i="0" kern="1200" dirty="0" smtClean="0">
                          <a:latin typeface="Cambria Math" pitchFamily="18" charset="0"/>
                          <a:ea typeface="Cambria Math" pitchFamily="18" charset="0"/>
                        </a:rPr>
                        <a:t>0-10</a:t>
                      </a:r>
                      <a:endParaRPr lang="ru-RU" sz="1550" b="1" i="0" dirty="0" smtClean="0">
                        <a:latin typeface="Cambria Math" pitchFamily="18" charset="0"/>
                        <a:ea typeface="Cambria Math" pitchFamily="18" charset="0"/>
                      </a:endParaRPr>
                    </a:p>
                  </a:txBody>
                  <a:tcPr/>
                </a:tc>
              </a:tr>
              <a:tr h="320442">
                <a:tc>
                  <a:txBody>
                    <a:bodyPr/>
                    <a:lstStyle/>
                    <a:p>
                      <a:r>
                        <a:rPr lang="ru-RU" sz="1550" i="0" dirty="0" smtClean="0">
                          <a:latin typeface="Cambria Math" pitchFamily="18" charset="0"/>
                          <a:ea typeface="Cambria Math" pitchFamily="18" charset="0"/>
                        </a:rPr>
                        <a:t>6</a:t>
                      </a:r>
                      <a:endParaRPr lang="ru-RU" sz="1550" b="1" i="0" dirty="0">
                        <a:latin typeface="Cambria Math" pitchFamily="18" charset="0"/>
                        <a:ea typeface="Cambria Math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500" kern="1200" dirty="0" smtClean="0">
                          <a:solidFill>
                            <a:schemeClr val="dk1"/>
                          </a:solidFill>
                          <a:latin typeface="Cambria Math" pitchFamily="18" charset="0"/>
                          <a:ea typeface="Cambria Math" pitchFamily="18" charset="0"/>
                          <a:cs typeface="+mn-cs"/>
                        </a:rPr>
                        <a:t>Наличие оборудованной контейнерной площадки и контейнеров для сбора мусора и отходов, их санитарное состояние</a:t>
                      </a:r>
                      <a:endParaRPr lang="ru-RU" sz="1500" b="1" i="0" dirty="0">
                        <a:latin typeface="Cambria Math" pitchFamily="18" charset="0"/>
                        <a:ea typeface="Cambria Math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550" i="0" kern="1200" dirty="0" smtClean="0">
                          <a:latin typeface="Cambria Math" pitchFamily="18" charset="0"/>
                          <a:ea typeface="Cambria Math" pitchFamily="18" charset="0"/>
                        </a:rPr>
                        <a:t>0-5</a:t>
                      </a:r>
                      <a:endParaRPr lang="ru-RU" sz="1550" b="1" i="0" dirty="0" smtClean="0">
                        <a:latin typeface="Cambria Math" pitchFamily="18" charset="0"/>
                        <a:ea typeface="Cambria Math" pitchFamily="18" charset="0"/>
                      </a:endParaRPr>
                    </a:p>
                  </a:txBody>
                  <a:tcPr/>
                </a:tc>
              </a:tr>
              <a:tr h="320442">
                <a:tc>
                  <a:txBody>
                    <a:bodyPr/>
                    <a:lstStyle/>
                    <a:p>
                      <a:r>
                        <a:rPr lang="ru-RU" sz="1550" i="0" dirty="0" smtClean="0">
                          <a:latin typeface="Cambria Math" pitchFamily="18" charset="0"/>
                          <a:ea typeface="Cambria Math" pitchFamily="18" charset="0"/>
                        </a:rPr>
                        <a:t>7</a:t>
                      </a:r>
                      <a:endParaRPr lang="ru-RU" sz="1550" b="1" i="0" dirty="0">
                        <a:latin typeface="Cambria Math" pitchFamily="18" charset="0"/>
                        <a:ea typeface="Cambria Math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500" kern="1200" dirty="0" smtClean="0">
                          <a:solidFill>
                            <a:schemeClr val="dk1"/>
                          </a:solidFill>
                          <a:latin typeface="Cambria Math" pitchFamily="18" charset="0"/>
                          <a:ea typeface="Cambria Math" pitchFamily="18" charset="0"/>
                          <a:cs typeface="+mn-cs"/>
                        </a:rPr>
                        <a:t>Техническое и санитарное состояние внутриквартальных проездов, пешеходных дорожек</a:t>
                      </a:r>
                      <a:endParaRPr lang="ru-RU" sz="1500" b="1" i="0" dirty="0">
                        <a:latin typeface="Cambria Math" pitchFamily="18" charset="0"/>
                        <a:ea typeface="Cambria Math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550" i="0" kern="1200" dirty="0" smtClean="0">
                          <a:latin typeface="Cambria Math" pitchFamily="18" charset="0"/>
                          <a:ea typeface="Cambria Math" pitchFamily="18" charset="0"/>
                        </a:rPr>
                        <a:t>0-5</a:t>
                      </a:r>
                      <a:endParaRPr lang="ru-RU" sz="1550" b="1" i="0" dirty="0" smtClean="0">
                        <a:latin typeface="Cambria Math" pitchFamily="18" charset="0"/>
                        <a:ea typeface="Cambria Math" pitchFamily="18" charset="0"/>
                      </a:endParaRPr>
                    </a:p>
                  </a:txBody>
                  <a:tcPr/>
                </a:tc>
              </a:tr>
              <a:tr h="320442">
                <a:tc>
                  <a:txBody>
                    <a:bodyPr/>
                    <a:lstStyle/>
                    <a:p>
                      <a:r>
                        <a:rPr lang="ru-RU" sz="1550" i="0" dirty="0" smtClean="0">
                          <a:latin typeface="Cambria Math" pitchFamily="18" charset="0"/>
                          <a:ea typeface="Cambria Math" pitchFamily="18" charset="0"/>
                        </a:rPr>
                        <a:t>8</a:t>
                      </a:r>
                      <a:endParaRPr lang="ru-RU" sz="1550" b="1" i="0" dirty="0">
                        <a:latin typeface="Cambria Math" pitchFamily="18" charset="0"/>
                        <a:ea typeface="Cambria Math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500" kern="1200" dirty="0" smtClean="0">
                          <a:solidFill>
                            <a:schemeClr val="dk1"/>
                          </a:solidFill>
                          <a:latin typeface="Cambria Math" pitchFamily="18" charset="0"/>
                          <a:ea typeface="Cambria Math" pitchFamily="18" charset="0"/>
                          <a:cs typeface="+mn-cs"/>
                        </a:rPr>
                        <a:t>Наличие оборудованной спортивной и детской площадок, их состояние</a:t>
                      </a:r>
                      <a:endParaRPr lang="ru-RU" sz="1500" b="1" i="0" dirty="0">
                        <a:latin typeface="Cambria Math" pitchFamily="18" charset="0"/>
                        <a:ea typeface="Cambria Math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550" i="0" kern="1200" dirty="0" smtClean="0">
                          <a:latin typeface="Cambria Math" pitchFamily="18" charset="0"/>
                          <a:ea typeface="Cambria Math" pitchFamily="18" charset="0"/>
                        </a:rPr>
                        <a:t>0-10</a:t>
                      </a:r>
                      <a:endParaRPr lang="ru-RU" sz="1550" b="1" i="0" dirty="0" smtClean="0">
                        <a:latin typeface="Cambria Math" pitchFamily="18" charset="0"/>
                        <a:ea typeface="Cambria Math" pitchFamily="18" charset="0"/>
                      </a:endParaRPr>
                    </a:p>
                  </a:txBody>
                  <a:tcPr/>
                </a:tc>
              </a:tr>
              <a:tr h="320442">
                <a:tc>
                  <a:txBody>
                    <a:bodyPr/>
                    <a:lstStyle/>
                    <a:p>
                      <a:r>
                        <a:rPr lang="ru-RU" sz="1550" i="0" dirty="0" smtClean="0">
                          <a:latin typeface="Cambria Math" pitchFamily="18" charset="0"/>
                          <a:ea typeface="Cambria Math" pitchFamily="18" charset="0"/>
                        </a:rPr>
                        <a:t>9</a:t>
                      </a:r>
                      <a:endParaRPr lang="ru-RU" sz="1550" b="1" i="0" dirty="0">
                        <a:latin typeface="Cambria Math" pitchFamily="18" charset="0"/>
                        <a:ea typeface="Cambria Math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500" kern="1200" dirty="0" smtClean="0">
                          <a:solidFill>
                            <a:schemeClr val="dk1"/>
                          </a:solidFill>
                          <a:latin typeface="Cambria Math" pitchFamily="18" charset="0"/>
                          <a:ea typeface="Cambria Math" pitchFamily="18" charset="0"/>
                          <a:cs typeface="+mn-cs"/>
                        </a:rPr>
                        <a:t>Отсутствие самовольно установленных объектов, фактов несанкционированного строительства</a:t>
                      </a:r>
                      <a:endParaRPr lang="ru-RU" sz="1500" b="1" i="0" dirty="0">
                        <a:latin typeface="Cambria Math" pitchFamily="18" charset="0"/>
                        <a:ea typeface="Cambria Math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550" i="0" kern="1200" dirty="0" smtClean="0">
                          <a:latin typeface="Cambria Math" pitchFamily="18" charset="0"/>
                          <a:ea typeface="Cambria Math" pitchFamily="18" charset="0"/>
                        </a:rPr>
                        <a:t>0-5</a:t>
                      </a:r>
                      <a:endParaRPr lang="ru-RU" sz="1550" b="1" i="0" dirty="0" smtClean="0">
                        <a:latin typeface="Cambria Math" pitchFamily="18" charset="0"/>
                        <a:ea typeface="Cambria Math" pitchFamily="18" charset="0"/>
                      </a:endParaRPr>
                    </a:p>
                  </a:txBody>
                  <a:tcPr/>
                </a:tc>
              </a:tr>
              <a:tr h="320442">
                <a:tc>
                  <a:txBody>
                    <a:bodyPr/>
                    <a:lstStyle/>
                    <a:p>
                      <a:r>
                        <a:rPr lang="ru-RU" sz="1550" i="0" dirty="0" smtClean="0">
                          <a:latin typeface="Cambria Math" pitchFamily="18" charset="0"/>
                          <a:ea typeface="Cambria Math" pitchFamily="18" charset="0"/>
                        </a:rPr>
                        <a:t>10</a:t>
                      </a:r>
                      <a:endParaRPr lang="ru-RU" sz="1550" b="1" i="0" dirty="0">
                        <a:latin typeface="Cambria Math" pitchFamily="18" charset="0"/>
                        <a:ea typeface="Cambria Math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500" kern="1200" dirty="0" smtClean="0">
                          <a:solidFill>
                            <a:schemeClr val="dk1"/>
                          </a:solidFill>
                          <a:latin typeface="Cambria Math" pitchFamily="18" charset="0"/>
                          <a:ea typeface="Cambria Math" pitchFamily="18" charset="0"/>
                          <a:cs typeface="+mn-cs"/>
                        </a:rPr>
                        <a:t>Техническое и санитарное состояние фасада, оконных рам, дверей многоквартирного дома</a:t>
                      </a:r>
                      <a:endParaRPr lang="ru-RU" sz="1500" b="1" i="0" dirty="0">
                        <a:latin typeface="Cambria Math" pitchFamily="18" charset="0"/>
                        <a:ea typeface="Cambria Math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550" i="0" kern="1200" dirty="0" smtClean="0">
                          <a:latin typeface="Cambria Math" pitchFamily="18" charset="0"/>
                          <a:ea typeface="Cambria Math" pitchFamily="18" charset="0"/>
                        </a:rPr>
                        <a:t>0-5</a:t>
                      </a:r>
                      <a:endParaRPr lang="ru-RU" sz="1550" b="1" i="0" dirty="0" smtClean="0">
                        <a:latin typeface="Cambria Math" pitchFamily="18" charset="0"/>
                        <a:ea typeface="Cambria Math" pitchFamily="18" charset="0"/>
                      </a:endParaRPr>
                    </a:p>
                  </a:txBody>
                  <a:tcPr/>
                </a:tc>
              </a:tr>
              <a:tr h="320442">
                <a:tc>
                  <a:txBody>
                    <a:bodyPr/>
                    <a:lstStyle/>
                    <a:p>
                      <a:r>
                        <a:rPr lang="ru-RU" sz="1550" i="0" dirty="0" smtClean="0">
                          <a:latin typeface="Cambria Math" pitchFamily="18" charset="0"/>
                          <a:ea typeface="Cambria Math" pitchFamily="18" charset="0"/>
                        </a:rPr>
                        <a:t>11</a:t>
                      </a:r>
                      <a:endParaRPr lang="ru-RU" sz="1550" b="1" i="0" dirty="0">
                        <a:latin typeface="Cambria Math" pitchFamily="18" charset="0"/>
                        <a:ea typeface="Cambria Math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500" kern="1200" dirty="0" smtClean="0">
                          <a:solidFill>
                            <a:schemeClr val="dk1"/>
                          </a:solidFill>
                          <a:latin typeface="Cambria Math" pitchFamily="18" charset="0"/>
                          <a:ea typeface="Cambria Math" pitchFamily="18" charset="0"/>
                          <a:cs typeface="+mn-cs"/>
                        </a:rPr>
                        <a:t>Наличие досок объявлений, табличек на подъездах с указанием номеров подъездов и квартир, их состояние</a:t>
                      </a:r>
                      <a:endParaRPr lang="ru-RU" sz="1500" b="1" i="0" dirty="0">
                        <a:latin typeface="Cambria Math" pitchFamily="18" charset="0"/>
                        <a:ea typeface="Cambria Math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550" i="0" kern="1200" dirty="0" smtClean="0">
                          <a:latin typeface="Cambria Math" pitchFamily="18" charset="0"/>
                          <a:ea typeface="Cambria Math" pitchFamily="18" charset="0"/>
                        </a:rPr>
                        <a:t>0-5</a:t>
                      </a:r>
                      <a:endParaRPr lang="ru-RU" sz="1550" b="1" i="0" dirty="0" smtClean="0">
                        <a:latin typeface="Cambria Math" pitchFamily="18" charset="0"/>
                        <a:ea typeface="Cambria Math" pitchFamily="18" charset="0"/>
                      </a:endParaRPr>
                    </a:p>
                  </a:txBody>
                  <a:tcPr/>
                </a:tc>
              </a:tr>
              <a:tr h="320442">
                <a:tc>
                  <a:txBody>
                    <a:bodyPr/>
                    <a:lstStyle/>
                    <a:p>
                      <a:endParaRPr lang="ru-RU" sz="1550" b="1" i="0" dirty="0">
                        <a:latin typeface="Cambria Math" pitchFamily="18" charset="0"/>
                        <a:ea typeface="Cambria Math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500" i="0" kern="1200" dirty="0" smtClean="0">
                          <a:latin typeface="Cambria Math" pitchFamily="18" charset="0"/>
                          <a:ea typeface="Cambria Math" pitchFamily="18" charset="0"/>
                        </a:rPr>
                        <a:t>Максимальное количество баллов</a:t>
                      </a:r>
                      <a:endParaRPr lang="ru-RU" sz="1500" b="1" i="0" dirty="0">
                        <a:latin typeface="Cambria Math" pitchFamily="18" charset="0"/>
                        <a:ea typeface="Cambria Math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550" i="0" kern="1200" dirty="0" smtClean="0">
                          <a:latin typeface="Cambria Math" pitchFamily="18" charset="0"/>
                          <a:ea typeface="Cambria Math" pitchFamily="18" charset="0"/>
                        </a:rPr>
                        <a:t>70</a:t>
                      </a:r>
                      <a:endParaRPr lang="ru-RU" sz="1550" b="1" i="0" dirty="0" smtClean="0">
                        <a:latin typeface="Cambria Math" pitchFamily="18" charset="0"/>
                        <a:ea typeface="Cambria Math" pitchFamily="18" charset="0"/>
                      </a:endParaRPr>
                    </a:p>
                  </a:txBody>
                  <a:tcPr/>
                </a:tc>
              </a:tr>
            </a:tbl>
          </a:graphicData>
        </a:graphic>
      </p:graphicFrame>
    </p:spTree>
  </p:cSld>
  <p:clrMapOvr>
    <a:masterClrMapping/>
  </p:clrMapOvr>
  <p:transition>
    <p:cover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 cstate="print"/>
          <a:srcRect b="11244"/>
          <a:stretch>
            <a:fillRect/>
          </a:stretch>
        </p:blipFill>
        <p:spPr bwMode="auto">
          <a:xfrm>
            <a:off x="1" y="0"/>
            <a:ext cx="12192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TextBox 4"/>
          <p:cNvSpPr txBox="1"/>
          <p:nvPr/>
        </p:nvSpPr>
        <p:spPr>
          <a:xfrm>
            <a:off x="10992544" y="6519446"/>
            <a:ext cx="119945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sz="1600" b="1" dirty="0">
                <a:latin typeface="+mj-lt"/>
                <a:cs typeface="Times New Roman" pitchFamily="18" charset="0"/>
              </a:rPr>
              <a:t>Слайд </a:t>
            </a:r>
            <a:r>
              <a:rPr lang="ru-RU" sz="1600" b="1" dirty="0" smtClean="0">
                <a:latin typeface="+mj-lt"/>
                <a:cs typeface="Times New Roman" pitchFamily="18" charset="0"/>
              </a:rPr>
              <a:t>3</a:t>
            </a:r>
            <a:endParaRPr lang="ru-RU" sz="1600" b="1" dirty="0">
              <a:latin typeface="+mj-lt"/>
              <a:cs typeface="Times New Roman" pitchFamily="18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309522" y="1071546"/>
            <a:ext cx="11501518" cy="4770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500" b="1" dirty="0" smtClean="0">
                <a:ln w="1905"/>
                <a:solidFill>
                  <a:schemeClr val="accent5">
                    <a:lumMod val="50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+mj-lt"/>
                <a:cs typeface="Times New Roman" pitchFamily="18" charset="0"/>
              </a:rPr>
              <a:t>Участники городского конкурса «Лучший двор многоквартирного дома – 2020»</a:t>
            </a:r>
            <a:endParaRPr lang="ru-RU" sz="2500" b="1" dirty="0">
              <a:ln w="1905"/>
              <a:solidFill>
                <a:schemeClr val="accent5">
                  <a:lumMod val="50000"/>
                </a:schemeClr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+mj-lt"/>
              <a:cs typeface="Times New Roman" pitchFamily="18" charset="0"/>
            </a:endParaRPr>
          </a:p>
        </p:txBody>
      </p:sp>
      <p:pic>
        <p:nvPicPr>
          <p:cNvPr id="1026" name="Picture 2" descr="C:\Users\момотова\Documents\ГОРОДСКИЕ КОНКУРСЫ\Лучший двор\Лучший двор 2020\Фото\2. Ленина 111\IMG_20200508_093737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80961" y="1643050"/>
            <a:ext cx="2857520" cy="214314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28" name="Picture 4" descr="C:\Users\момотова\Documents\ГОРОДСКИЕ КОНКУРСЫ\Лучший двор\Лучший двор 2020\Фото\3. Весенняя 34\IMG_20200619_143455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645594" y="1643050"/>
            <a:ext cx="3593414" cy="479121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29" name="Picture 5" descr="C:\Users\момотова\Documents\ГОРОДСКИЕ КОНКУРСЫ\Лучший двор\Лучший двор 2020\Фото\4. Гагарина 1В\IMG_5736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 flipH="1">
            <a:off x="642901" y="4000504"/>
            <a:ext cx="3238522" cy="242889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27" name="Picture 3" descr="C:\Users\момотова\Documents\ГОРОДСКИЕ КОНКУРСЫ\Лучший двор\Лучший двор 2020\Фото\1. ул. Дружбы, д. 5Б стр. 1 и стр. 2\IMG_20200619_152429.jpg"/>
          <p:cNvPicPr>
            <a:picLocks noChangeAspect="1" noChangeArrowheads="1"/>
          </p:cNvPicPr>
          <p:nvPr/>
        </p:nvPicPr>
        <p:blipFill>
          <a:blip r:embed="rId6" cstate="print"/>
          <a:srcRect b="29341"/>
          <a:stretch>
            <a:fillRect/>
          </a:stretch>
        </p:blipFill>
        <p:spPr bwMode="auto">
          <a:xfrm>
            <a:off x="6810380" y="3802011"/>
            <a:ext cx="5092615" cy="269879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" name="Picture 4" descr="C:\Users\момотова\Documents\ГОРОДСКИЕ КОНКУРСЫ\Лучший двор\Лучший двор 2020\Фото\17. Энтузиастов 42_8\IMG_20200619_140052.jpg"/>
          <p:cNvPicPr>
            <a:picLocks noChangeAspect="1" noChangeArrowheads="1"/>
          </p:cNvPicPr>
          <p:nvPr/>
        </p:nvPicPr>
        <p:blipFill>
          <a:blip r:embed="rId7" cstate="print"/>
          <a:srcRect t="17665" b="16091"/>
          <a:stretch>
            <a:fillRect/>
          </a:stretch>
        </p:blipFill>
        <p:spPr bwMode="auto">
          <a:xfrm>
            <a:off x="7453322" y="1643050"/>
            <a:ext cx="4601212" cy="228601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1" name="Прямоугольник 10"/>
          <p:cNvSpPr/>
          <p:nvPr/>
        </p:nvSpPr>
        <p:spPr>
          <a:xfrm>
            <a:off x="1523968" y="3357562"/>
            <a:ext cx="1643074" cy="323165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ru-RU" sz="1500" dirty="0" smtClean="0"/>
              <a:t>Ул. Ленина, д. 111</a:t>
            </a:r>
            <a:endParaRPr lang="ru-RU" sz="1500" dirty="0"/>
          </a:p>
        </p:txBody>
      </p:sp>
      <p:sp>
        <p:nvSpPr>
          <p:cNvPr id="12" name="Прямоугольник 11"/>
          <p:cNvSpPr/>
          <p:nvPr/>
        </p:nvSpPr>
        <p:spPr>
          <a:xfrm>
            <a:off x="9739338" y="3500438"/>
            <a:ext cx="2214578" cy="323165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ru-RU" sz="1500" dirty="0" smtClean="0"/>
              <a:t>Ул.Энтузиастов, д. 42/8</a:t>
            </a:r>
            <a:endParaRPr lang="ru-RU" sz="1500" dirty="0"/>
          </a:p>
        </p:txBody>
      </p:sp>
      <p:sp>
        <p:nvSpPr>
          <p:cNvPr id="13" name="Прямоугольник 12"/>
          <p:cNvSpPr/>
          <p:nvPr/>
        </p:nvSpPr>
        <p:spPr>
          <a:xfrm>
            <a:off x="3738546" y="1714488"/>
            <a:ext cx="1857388" cy="323165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ru-RU" sz="1500" dirty="0" smtClean="0"/>
              <a:t>Ул. </a:t>
            </a:r>
            <a:r>
              <a:rPr lang="ru-RU" sz="1500" dirty="0" smtClean="0"/>
              <a:t>Весенняя, д. 34</a:t>
            </a:r>
            <a:endParaRPr lang="ru-RU" sz="1500" dirty="0"/>
          </a:p>
        </p:txBody>
      </p:sp>
      <p:sp>
        <p:nvSpPr>
          <p:cNvPr id="14" name="Прямоугольник 13"/>
          <p:cNvSpPr/>
          <p:nvPr/>
        </p:nvSpPr>
        <p:spPr>
          <a:xfrm>
            <a:off x="738150" y="4071942"/>
            <a:ext cx="1643074" cy="323165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ru-RU" sz="1500" dirty="0" smtClean="0"/>
              <a:t>Ул. </a:t>
            </a:r>
            <a:r>
              <a:rPr lang="ru-RU" sz="1500" dirty="0" smtClean="0"/>
              <a:t>Гагарина, д. 1в</a:t>
            </a:r>
            <a:endParaRPr lang="ru-RU" sz="1500" dirty="0"/>
          </a:p>
        </p:txBody>
      </p:sp>
      <p:sp>
        <p:nvSpPr>
          <p:cNvPr id="15" name="Прямоугольник 14"/>
          <p:cNvSpPr/>
          <p:nvPr/>
        </p:nvSpPr>
        <p:spPr>
          <a:xfrm>
            <a:off x="8596330" y="6072206"/>
            <a:ext cx="3214710" cy="323165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ru-RU" sz="1500" dirty="0" smtClean="0"/>
              <a:t>Ул. </a:t>
            </a:r>
            <a:r>
              <a:rPr lang="ru-RU" sz="1500" dirty="0" smtClean="0"/>
              <a:t>Молодежная, д. 5Б стр. 1 и стр. 2</a:t>
            </a:r>
            <a:endParaRPr lang="ru-RU" sz="1500" dirty="0"/>
          </a:p>
        </p:txBody>
      </p:sp>
    </p:spTree>
  </p:cSld>
  <p:clrMapOvr>
    <a:masterClrMapping/>
  </p:clrMapOvr>
  <p:transition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000"/>
                            </p:stCondLst>
                            <p:childTnLst>
                              <p:par>
                                <p:cTn id="23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4000"/>
                            </p:stCondLst>
                            <p:childTnLst>
                              <p:par>
                                <p:cTn id="29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5000"/>
                            </p:stCondLst>
                            <p:childTnLst>
                              <p:par>
                                <p:cTn id="35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1" grpId="0" animBg="1"/>
      <p:bldP spid="12" grpId="0" animBg="1"/>
      <p:bldP spid="13" grpId="0" animBg="1"/>
      <p:bldP spid="14" grpId="0" animBg="1"/>
      <p:bldP spid="15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2" cstate="print"/>
          <a:srcRect b="11244"/>
          <a:stretch>
            <a:fillRect/>
          </a:stretch>
        </p:blipFill>
        <p:spPr bwMode="auto">
          <a:xfrm>
            <a:off x="1" y="0"/>
            <a:ext cx="12192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TextBox 4"/>
          <p:cNvSpPr txBox="1"/>
          <p:nvPr/>
        </p:nvSpPr>
        <p:spPr>
          <a:xfrm>
            <a:off x="10992544" y="6519446"/>
            <a:ext cx="119945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sz="1600" b="1" dirty="0">
                <a:latin typeface="+mj-lt"/>
                <a:cs typeface="Times New Roman" pitchFamily="18" charset="0"/>
              </a:rPr>
              <a:t>Слайд </a:t>
            </a:r>
            <a:r>
              <a:rPr lang="ru-RU" sz="1600" b="1" dirty="0" smtClean="0">
                <a:latin typeface="+mj-lt"/>
                <a:cs typeface="Times New Roman" pitchFamily="18" charset="0"/>
              </a:rPr>
              <a:t>4</a:t>
            </a:r>
            <a:endParaRPr lang="ru-RU" sz="1600" b="1" dirty="0">
              <a:latin typeface="+mj-lt"/>
              <a:cs typeface="Times New Roman" pitchFamily="18" charset="0"/>
            </a:endParaRPr>
          </a:p>
        </p:txBody>
      </p:sp>
      <p:pic>
        <p:nvPicPr>
          <p:cNvPr id="2050" name="Picture 2" descr="C:\Users\момотова\Documents\ГОРОДСКИЕ КОНКУРСЫ\Лучший двор\Лучший двор 2020\Фото\15. Пушкина 4\2020-07-20_11-39-11.png"/>
          <p:cNvPicPr>
            <a:picLocks noChangeAspect="1" noChangeArrowheads="1"/>
          </p:cNvPicPr>
          <p:nvPr/>
        </p:nvPicPr>
        <p:blipFill>
          <a:blip r:embed="rId3">
            <a:lum contrast="10000"/>
          </a:blip>
          <a:srcRect l="11504" r="10699"/>
          <a:stretch>
            <a:fillRect/>
          </a:stretch>
        </p:blipFill>
        <p:spPr bwMode="auto">
          <a:xfrm>
            <a:off x="4762448" y="1714488"/>
            <a:ext cx="7262906" cy="442915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051" name="Picture 3" descr="C:\Users\момотова\Documents\ГОРОДСКИЕ КОНКУРСЫ\Лучший двор\Лучший двор 2020\Фото\16. 30 лет Победа 9\2020-07-20_11-42-29.pn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238480" y="857232"/>
            <a:ext cx="2159745" cy="485778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" name="Picture 6" descr="C:\Users\момотова\Documents\ГОРОДСКИЕ КОНКУРСЫ\Лучший двор\Лучший двор 2020\Фото\5. Энтузиастов 52\IMG_20200619_140636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66646" y="1714488"/>
            <a:ext cx="3214710" cy="428628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7" name="Прямоугольник 6"/>
          <p:cNvSpPr/>
          <p:nvPr/>
        </p:nvSpPr>
        <p:spPr>
          <a:xfrm>
            <a:off x="10025090" y="5715016"/>
            <a:ext cx="1857388" cy="323165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ru-RU" sz="1500" dirty="0" smtClean="0"/>
              <a:t>Пер. Пушкина, д. 4</a:t>
            </a:r>
            <a:endParaRPr lang="ru-RU" sz="1500" dirty="0"/>
          </a:p>
        </p:txBody>
      </p:sp>
      <p:sp>
        <p:nvSpPr>
          <p:cNvPr id="8" name="Прямоугольник 7"/>
          <p:cNvSpPr/>
          <p:nvPr/>
        </p:nvSpPr>
        <p:spPr>
          <a:xfrm>
            <a:off x="238084" y="5572140"/>
            <a:ext cx="2000264" cy="323165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ru-RU" sz="1500" dirty="0" smtClean="0"/>
              <a:t>Ул</a:t>
            </a:r>
            <a:r>
              <a:rPr lang="ru-RU" sz="1500" dirty="0" smtClean="0"/>
              <a:t>. Энтузиастов, д. 52</a:t>
            </a:r>
            <a:endParaRPr lang="ru-RU" sz="1500" dirty="0"/>
          </a:p>
        </p:txBody>
      </p:sp>
      <p:sp>
        <p:nvSpPr>
          <p:cNvPr id="10" name="Прямоугольник 9"/>
          <p:cNvSpPr/>
          <p:nvPr/>
        </p:nvSpPr>
        <p:spPr>
          <a:xfrm>
            <a:off x="4095736" y="1000108"/>
            <a:ext cx="2143140" cy="323165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ru-RU" sz="1500" dirty="0" smtClean="0"/>
              <a:t>Ул. </a:t>
            </a:r>
            <a:r>
              <a:rPr lang="ru-RU" sz="1500" dirty="0" smtClean="0"/>
              <a:t>30 лет Победы, д. 9</a:t>
            </a:r>
            <a:endParaRPr lang="ru-RU" sz="1500" dirty="0"/>
          </a:p>
        </p:txBody>
      </p:sp>
    </p:spTree>
  </p:cSld>
  <p:clrMapOvr>
    <a:masterClrMapping/>
  </p:clrMapOvr>
  <p:transition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10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2" cstate="print"/>
          <a:srcRect b="11244"/>
          <a:stretch>
            <a:fillRect/>
          </a:stretch>
        </p:blipFill>
        <p:spPr bwMode="auto">
          <a:xfrm>
            <a:off x="1" y="0"/>
            <a:ext cx="12192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TextBox 4"/>
          <p:cNvSpPr txBox="1"/>
          <p:nvPr/>
        </p:nvSpPr>
        <p:spPr>
          <a:xfrm>
            <a:off x="10992544" y="6519446"/>
            <a:ext cx="119945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sz="1600" b="1" dirty="0">
                <a:latin typeface="+mj-lt"/>
                <a:cs typeface="Times New Roman" pitchFamily="18" charset="0"/>
              </a:rPr>
              <a:t>Слайд </a:t>
            </a:r>
            <a:r>
              <a:rPr lang="ru-RU" sz="1600" b="1" dirty="0" smtClean="0">
                <a:latin typeface="+mj-lt"/>
                <a:cs typeface="Times New Roman" pitchFamily="18" charset="0"/>
              </a:rPr>
              <a:t>5</a:t>
            </a:r>
            <a:endParaRPr lang="ru-RU" sz="1600" b="1" dirty="0">
              <a:latin typeface="+mj-lt"/>
              <a:cs typeface="Times New Roman" pitchFamily="18" charset="0"/>
            </a:endParaRPr>
          </a:p>
        </p:txBody>
      </p:sp>
      <p:pic>
        <p:nvPicPr>
          <p:cNvPr id="3074" name="Picture 2" descr="C:\Users\момотова\Documents\ГОРОДСКИЕ КОНКУРСЫ\Лучший двор\Лучший двор 2020\Фото\18. Мира 27\IMG_20200619_134408.jpg"/>
          <p:cNvPicPr>
            <a:picLocks noChangeAspect="1" noChangeArrowheads="1"/>
          </p:cNvPicPr>
          <p:nvPr/>
        </p:nvPicPr>
        <p:blipFill>
          <a:blip r:embed="rId3" cstate="print"/>
          <a:srcRect b="8458"/>
          <a:stretch>
            <a:fillRect/>
          </a:stretch>
        </p:blipFill>
        <p:spPr bwMode="auto">
          <a:xfrm>
            <a:off x="8882082" y="2643182"/>
            <a:ext cx="3167042" cy="386555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3076" name="Picture 4" descr="C:\Users\момотова\Documents\ГОРОДСКИЕ КОНКУРСЫ\Лучший двор\Лучший двор 2020\Фото\21. Энтузиастов 54\IMG_20200707_092236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80960" y="857232"/>
            <a:ext cx="4152811" cy="311460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3077" name="Picture 5" descr="C:\Users\момотова\Documents\ГОРОДСКИЕ КОНКУРСЫ\Лучший двор\Лучший двор 2020\Фото\22. ул. Ленинградская 7\2020-07-20_11-56-20.pn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23836" y="3857628"/>
            <a:ext cx="5640385" cy="265560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3075" name="Picture 3" descr="C:\Users\момотова\Documents\ГОРОДСКИЕ КОНКУРСЫ\Лучший двор\Лучший двор 2020\Фото\19. Гагарина 73\IMG_20200618_113645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772715" y="1142984"/>
            <a:ext cx="4537995" cy="340349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8" name="Прямоугольник 7"/>
          <p:cNvSpPr/>
          <p:nvPr/>
        </p:nvSpPr>
        <p:spPr>
          <a:xfrm>
            <a:off x="2238348" y="3357562"/>
            <a:ext cx="2143140" cy="323165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ru-RU" sz="1500" dirty="0" smtClean="0"/>
              <a:t>Ул. </a:t>
            </a:r>
            <a:r>
              <a:rPr lang="ru-RU" sz="1500" dirty="0" smtClean="0"/>
              <a:t>Энтузиастов, д. 54</a:t>
            </a:r>
            <a:endParaRPr lang="ru-RU" sz="1500" dirty="0"/>
          </a:p>
        </p:txBody>
      </p:sp>
      <p:sp>
        <p:nvSpPr>
          <p:cNvPr id="9" name="Прямоугольник 8"/>
          <p:cNvSpPr/>
          <p:nvPr/>
        </p:nvSpPr>
        <p:spPr>
          <a:xfrm>
            <a:off x="4881554" y="4143380"/>
            <a:ext cx="1857388" cy="323165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ru-RU" sz="1500" dirty="0" smtClean="0"/>
              <a:t>Ул. </a:t>
            </a:r>
            <a:r>
              <a:rPr lang="ru-RU" sz="1500" dirty="0" smtClean="0"/>
              <a:t>Гагарина, д. 73</a:t>
            </a:r>
            <a:endParaRPr lang="ru-RU" sz="1500" dirty="0"/>
          </a:p>
        </p:txBody>
      </p:sp>
      <p:sp>
        <p:nvSpPr>
          <p:cNvPr id="10" name="Прямоугольник 9"/>
          <p:cNvSpPr/>
          <p:nvPr/>
        </p:nvSpPr>
        <p:spPr>
          <a:xfrm>
            <a:off x="8977290" y="6000768"/>
            <a:ext cx="1762180" cy="323165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ru-RU" sz="1500" dirty="0" smtClean="0"/>
              <a:t>Просп. Мира, д. 27</a:t>
            </a:r>
            <a:endParaRPr lang="ru-RU" sz="1500" dirty="0"/>
          </a:p>
        </p:txBody>
      </p:sp>
      <p:sp>
        <p:nvSpPr>
          <p:cNvPr id="11" name="Прямоугольник 10"/>
          <p:cNvSpPr/>
          <p:nvPr/>
        </p:nvSpPr>
        <p:spPr>
          <a:xfrm>
            <a:off x="666712" y="3963091"/>
            <a:ext cx="2071702" cy="323165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ru-RU" sz="1500" dirty="0" smtClean="0"/>
              <a:t>Ул. </a:t>
            </a:r>
            <a:r>
              <a:rPr lang="ru-RU" sz="1500" dirty="0" smtClean="0"/>
              <a:t>Ленинградская, д. 7</a:t>
            </a:r>
            <a:endParaRPr lang="ru-RU" sz="1500" dirty="0"/>
          </a:p>
        </p:txBody>
      </p:sp>
    </p:spTree>
  </p:cSld>
  <p:clrMapOvr>
    <a:masterClrMapping/>
  </p:clrMapOvr>
  <p:transition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000"/>
                            </p:stCondLst>
                            <p:childTnLst>
                              <p:par>
                                <p:cTn id="23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0" grpId="0" animBg="1"/>
      <p:bldP spid="11" grpId="0" animBg="1"/>
    </p:bld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2284</TotalTime>
  <Words>314</Words>
  <Application>Microsoft Office PowerPoint</Application>
  <PresentationFormat>Произвольный</PresentationFormat>
  <Paragraphs>58</Paragraphs>
  <Slides>5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5</vt:i4>
      </vt:variant>
    </vt:vector>
  </HeadingPairs>
  <TitlesOfParts>
    <vt:vector size="6" baseType="lpstr">
      <vt:lpstr>Тема Office</vt:lpstr>
      <vt:lpstr>Слайд 1</vt:lpstr>
      <vt:lpstr>Слайд 2</vt:lpstr>
      <vt:lpstr>Слайд 3</vt:lpstr>
      <vt:lpstr>Слайд 4</vt:lpstr>
      <vt:lpstr>Слайд 5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Винниkова</dc:creator>
  <cp:lastModifiedBy>момотова</cp:lastModifiedBy>
  <cp:revision>326</cp:revision>
  <dcterms:created xsi:type="dcterms:W3CDTF">2016-07-20T11:58:03Z</dcterms:created>
  <dcterms:modified xsi:type="dcterms:W3CDTF">2020-07-21T11:29:52Z</dcterms:modified>
</cp:coreProperties>
</file>